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3"/>
  </p:notesMasterIdLst>
  <p:handoutMasterIdLst>
    <p:handoutMasterId r:id="rId14"/>
  </p:handoutMasterIdLst>
  <p:sldIdLst>
    <p:sldId id="277" r:id="rId3"/>
    <p:sldId id="311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1"/>
    <a:srgbClr val="000F7E"/>
    <a:srgbClr val="09198D"/>
    <a:srgbClr val="FF9129"/>
    <a:srgbClr val="00AA64"/>
    <a:srgbClr val="1A70B8"/>
    <a:srgbClr val="0A197E"/>
    <a:srgbClr val="000000"/>
    <a:srgbClr val="69C3FF"/>
    <a:srgbClr val="EB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953"/>
  </p:normalViewPr>
  <p:slideViewPr>
    <p:cSldViewPr snapToGrid="0" snapToObjects="1" showGuides="1">
      <p:cViewPr varScale="1">
        <p:scale>
          <a:sx n="80" d="100"/>
          <a:sy n="80" d="100"/>
        </p:scale>
        <p:origin x="499" y="48"/>
      </p:cViewPr>
      <p:guideLst>
        <p:guide/>
        <p:guide orient="horz" pos="1620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3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E6B804-3E45-364D-A045-BB358CB8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BAC92-B99D-FF4D-A990-D686745CA7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5749E-04CE-F245-A958-C4F030697BC8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6A46C-39E5-FF4C-9921-815AC4BE94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FC7B7-2133-5C4A-AC28-C1AA9FF1A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CEA21-F2A0-454B-B622-7D3A8835A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8D52D-A3F1-4B43-9554-93E43582DB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560" y="190440"/>
            <a:ext cx="8805439" cy="495306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374" y="1486403"/>
            <a:ext cx="3830320" cy="116955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671309"/>
            <a:ext cx="3830320" cy="485140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58373"/>
            <a:ext cx="3331464" cy="152975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297127"/>
            <a:ext cx="2714105" cy="243609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40122"/>
            <a:ext cx="2597150" cy="379412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6401" y="4751400"/>
            <a:ext cx="598099" cy="2746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918682" y="4859907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6320" y="1143000"/>
            <a:ext cx="3840480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6320" y="1508760"/>
            <a:ext cx="3840480" cy="303476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7200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01768" y="1143000"/>
            <a:ext cx="368503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1768" y="3520440"/>
            <a:ext cx="3685032" cy="181084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1768" y="3840480"/>
            <a:ext cx="368503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01768" y="3246120"/>
            <a:ext cx="368503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143000"/>
            <a:ext cx="249328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27400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35992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3599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35991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88617" y="1143000"/>
            <a:ext cx="2496312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98777" y="352044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32" y="3840480"/>
            <a:ext cx="2496312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98067" y="3246120"/>
            <a:ext cx="2496312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572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572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72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009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009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009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009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3456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3456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3456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3456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858000" y="1143000"/>
            <a:ext cx="1828800" cy="2029968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858000" y="352044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58000" y="3840480"/>
            <a:ext cx="1828800" cy="7315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58000" y="3246120"/>
            <a:ext cx="18288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" y="1143000"/>
            <a:ext cx="8229600" cy="3106216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96742"/>
            <a:ext cx="8229600" cy="1828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832136" y="0"/>
            <a:ext cx="565609" cy="565609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832136" y="999242"/>
            <a:ext cx="565609" cy="565609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832136" y="2036191"/>
            <a:ext cx="565609" cy="565609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832136" y="3073140"/>
            <a:ext cx="565609" cy="565609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715416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109430" y="-249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109430" y="987317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109430" y="203369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109430" y="308006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832136" y="4156183"/>
            <a:ext cx="565609" cy="5656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109430" y="416311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28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66751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671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97816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06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5141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6589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03643" y="2035380"/>
            <a:ext cx="1098804" cy="84380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671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17717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2119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45412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0883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600235" y="1589748"/>
            <a:ext cx="248625" cy="2134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519" y="3042072"/>
            <a:ext cx="1097280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868606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9855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743305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2200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596233" y="3044952"/>
            <a:ext cx="1130626" cy="1289050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12463272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457200"/>
            <a:ext cx="8229600" cy="6858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320040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628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063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9600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8229600" cy="3195638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67" t="3208" r="30052" b="19629"/>
          <a:stretch/>
        </p:blipFill>
        <p:spPr>
          <a:xfrm>
            <a:off x="3064933" y="-141546"/>
            <a:ext cx="6079068" cy="528504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2999"/>
            <a:ext cx="8226054" cy="320040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320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12/11/2025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143000"/>
            <a:ext cx="8226055" cy="27238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8226054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508760"/>
            <a:ext cx="8226054" cy="2906613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7" cy="51435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91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7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6673" y="2571750"/>
            <a:ext cx="3767328" cy="257175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376672" cy="51435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0"/>
            <a:ext cx="3767328" cy="257175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4523368" cy="6675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71609" y="4420821"/>
            <a:ext cx="1505254" cy="42518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1143000"/>
            <a:ext cx="4525963" cy="3195638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62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328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708182" y="4846001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 userDrawn="1"/>
        </p:nvSpPr>
        <p:spPr>
          <a:xfrm>
            <a:off x="8076886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12/11/2025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29184" y="4811397"/>
            <a:ext cx="1033271" cy="2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  <p:sldLayoutId id="2147483724" r:id="rId15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705088" y="4849122"/>
            <a:ext cx="220485" cy="2028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 userDrawn="1"/>
        </p:nvSpPr>
        <p:spPr>
          <a:xfrm>
            <a:off x="8074152" y="4846002"/>
            <a:ext cx="609914" cy="14850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mtClean="0"/>
              <a:pPr/>
              <a:t>12/11/2025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8867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7886700" cy="32623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9184" y="4809234"/>
            <a:ext cx="1037332" cy="20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8" r:id="rId2"/>
    <p:sldLayoutId id="2147483694" r:id="rId3"/>
    <p:sldLayoutId id="2147483705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eb-production-7fe93.up.railway.app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F3B99C6-D0D0-D441-BB88-E3B30F0BF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a Tool to Predict Damage Patterns from Meteoroid Airbursts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859A57D-2C14-6348-B5C3-04566EA08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Anika Nath, Mark </a:t>
            </a:r>
            <a:r>
              <a:rPr lang="en-US" dirty="0" err="1"/>
              <a:t>Boslough</a:t>
            </a:r>
            <a:r>
              <a:rPr lang="en-US" dirty="0"/>
              <a:t>, Cathy Plesko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97A665-BC2C-524C-A7EC-3526226D8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7/31/2025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44ADC2-4BBE-A04E-9F43-2E4E7BE0D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33ADDC2-2E8A-28DB-47CC-B34B65BE79D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-807" r="-807"/>
          <a:stretch>
            <a:fillRect/>
          </a:stretch>
        </p:blipFill>
        <p:spPr>
          <a:xfrm>
            <a:off x="5663087" y="2431611"/>
            <a:ext cx="3271282" cy="2359846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287E8B3-48F8-E81A-71EB-E966D51E1A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4" r="174"/>
          <a:stretch>
            <a:fillRect/>
          </a:stretch>
        </p:blipFill>
        <p:spPr>
          <a:xfrm>
            <a:off x="5600700" y="0"/>
            <a:ext cx="3396056" cy="24316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188B0-2A0B-6D18-C2FA-71CEE8212E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 Work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2FCAF-23AB-2C51-FF09-8E7955B768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38885-20DE-AC1A-D998-106471A8A7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Need to experiment with more butterfly-shaped contours to find a relationship between impact angle and shape of damage area</a:t>
            </a:r>
          </a:p>
          <a:p>
            <a:r>
              <a:rPr lang="en-US" dirty="0"/>
              <a:t>The goal is for the GUI to output a similar shape to these plots corresponding to the input parameters</a:t>
            </a:r>
          </a:p>
        </p:txBody>
      </p:sp>
    </p:spTree>
    <p:extLst>
      <p:ext uri="{BB962C8B-B14F-4D97-AF65-F5344CB8AC3E}">
        <p14:creationId xmlns:p14="http://schemas.microsoft.com/office/powerpoint/2010/main" val="147710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1D1E6D5-0141-B077-C134-EC6030C54E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765" r="3765"/>
          <a:stretch/>
        </p:blipFill>
        <p:spPr>
          <a:xfrm>
            <a:off x="5376671" y="1355474"/>
            <a:ext cx="3767328" cy="2571740"/>
          </a:xfr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A2B541D-D26C-F049-F9B8-28F75A7B7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4523368" cy="667512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0CDFEC5-F9D4-8E07-DFEC-370C9380EA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50571" y="1540485"/>
            <a:ext cx="2909389" cy="425180"/>
          </a:xfrm>
        </p:spPr>
        <p:txBody>
          <a:bodyPr>
            <a:noAutofit/>
          </a:bodyPr>
          <a:lstStyle/>
          <a:p>
            <a:r>
              <a:rPr lang="en-US" sz="900" b="1" dirty="0"/>
              <a:t>Bolide entering Earth's atmosphere</a:t>
            </a:r>
            <a:endParaRPr lang="en-US" sz="900" dirty="0"/>
          </a:p>
          <a:p>
            <a:r>
              <a:rPr lang="en-US" sz="900" i="1" dirty="0"/>
              <a:t>Image: Thomas Grau, via Wikimedia Commons (Public Domain) </a:t>
            </a:r>
            <a:endParaRPr lang="en-US" sz="900" dirty="0"/>
          </a:p>
          <a:p>
            <a:br>
              <a:rPr lang="en-US" sz="900" dirty="0"/>
            </a:br>
            <a:endParaRPr lang="en-US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94258-89A2-BA26-C4FF-4E541496D7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525963" cy="3195638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n-US" sz="2000" dirty="0"/>
              <a:t>I’m working on a web app that predicts the shape of ground damage caused by a meteoroid airburst.</a:t>
            </a:r>
          </a:p>
          <a:p>
            <a:pPr fontAlgn="base">
              <a:lnSpc>
                <a:spcPct val="90000"/>
              </a:lnSpc>
            </a:pPr>
            <a:r>
              <a:rPr lang="en-US" sz="2000" dirty="0"/>
              <a:t>When a meteoroid enters the atmosphere, it often explodes mid-air. </a:t>
            </a:r>
          </a:p>
          <a:p>
            <a:pPr fontAlgn="base">
              <a:lnSpc>
                <a:spcPct val="90000"/>
              </a:lnSpc>
            </a:pPr>
            <a:r>
              <a:rPr lang="en-US" sz="2000" dirty="0"/>
              <a:t>This is called an airburst, and it creates a shockwave that travels downwards. </a:t>
            </a:r>
          </a:p>
        </p:txBody>
      </p:sp>
    </p:spTree>
    <p:extLst>
      <p:ext uri="{BB962C8B-B14F-4D97-AF65-F5344CB8AC3E}">
        <p14:creationId xmlns:p14="http://schemas.microsoft.com/office/powerpoint/2010/main" val="17453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iagram&#10;&#10;AI-generated content may be incorrect.">
            <a:extLst>
              <a:ext uri="{FF2B5EF4-FFF2-40B4-BE49-F238E27FC236}">
                <a16:creationId xmlns:a16="http://schemas.microsoft.com/office/drawing/2014/main" id="{545528F7-4217-5BD1-C95C-33B0CD8EE1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3134" r="3134"/>
          <a:stretch>
            <a:fillRect/>
          </a:stretch>
        </p:blipFill>
        <p:spPr>
          <a:xfrm>
            <a:off x="5208231" y="2494747"/>
            <a:ext cx="3767327" cy="2571750"/>
          </a:xfrm>
        </p:spPr>
      </p:pic>
      <p:pic>
        <p:nvPicPr>
          <p:cNvPr id="12" name="Picture Placeholder 11" descr="Diagram&#10;&#10;AI-generated content may be incorrect.">
            <a:extLst>
              <a:ext uri="{FF2B5EF4-FFF2-40B4-BE49-F238E27FC236}">
                <a16:creationId xmlns:a16="http://schemas.microsoft.com/office/drawing/2014/main" id="{FB4AFEB3-6E13-4AB3-8A65-BFFD23266F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" r="16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54FAC-988B-EEA2-FA49-C99D295F2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Damage Pattern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C9FBE-C3E3-B3E0-4CCA-7A1B032F23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60871" y="3793042"/>
            <a:ext cx="2333481" cy="8326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Top: Contours from 3D simulations showing blast patterns for asteroid airbursts at various entry angles. Adapted from </a:t>
            </a:r>
            <a:r>
              <a:rPr lang="en-US" dirty="0" err="1"/>
              <a:t>Boslough</a:t>
            </a:r>
            <a:r>
              <a:rPr lang="en-US" dirty="0"/>
              <a:t> et al. (2025), these patterns help in understanding how entry angle affects the shape of the damaged region. </a:t>
            </a:r>
          </a:p>
          <a:p>
            <a:endParaRPr lang="en-US" dirty="0"/>
          </a:p>
          <a:p>
            <a:r>
              <a:rPr lang="en-US" dirty="0"/>
              <a:t>Bottom: </a:t>
            </a:r>
            <a:r>
              <a:rPr lang="en-US" b="1" dirty="0"/>
              <a:t>Wind speed contours from asteroid airburst simulations</a:t>
            </a:r>
            <a:br>
              <a:rPr lang="en-US" b="1" dirty="0"/>
            </a:br>
            <a:r>
              <a:rPr lang="en-US" dirty="0"/>
              <a:t>Left and right: Modeled wind patterns for 15 and 5 megaton airbursts from the “FEMA Asteroid Impact Tabletop Exercise Simulations” (</a:t>
            </a:r>
            <a:r>
              <a:rPr lang="en-US" dirty="0" err="1"/>
              <a:t>Boslough</a:t>
            </a:r>
            <a:r>
              <a:rPr lang="en-US" dirty="0"/>
              <a:t> et al., 2015). Center: Observed forest damage pattern used for comparison. The green contour on the left was recreated manually in Desmos for this project.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0DC24B-BD8A-8220-931B-C6B149941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fontAlgn="base"/>
            <a:r>
              <a:rPr lang="en-US" dirty="0"/>
              <a:t>Factors such as the impact angle, speed, and height of the airburst determine the shape of the damage on the ground</a:t>
            </a:r>
          </a:p>
          <a:p>
            <a:pPr fontAlgn="base"/>
            <a:r>
              <a:rPr lang="en-US" dirty="0"/>
              <a:t>Mostly circular for vertical impacts and butterfly shaped for shallow, oblique impacts</a:t>
            </a:r>
          </a:p>
          <a:p>
            <a:pPr fontAlgn="base"/>
            <a:r>
              <a:rPr lang="en-US" dirty="0"/>
              <a:t>For my app, user will input these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11F906-1BFA-F295-B5C5-48ED56807A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57200"/>
            <a:ext cx="8229600" cy="6691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Initial Methodology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FD200F-1D1C-996A-12EA-26BBCFD04E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1143000"/>
            <a:ext cx="8229600" cy="3195638"/>
          </a:xfrm>
        </p:spPr>
        <p:txBody>
          <a:bodyPr wrap="square">
            <a:normAutofit/>
          </a:bodyPr>
          <a:lstStyle/>
          <a:p>
            <a:r>
              <a:rPr lang="en-US" dirty="0"/>
              <a:t>Initially, I tried to find a relationship between input parameters and the shape of ground damage</a:t>
            </a:r>
          </a:p>
          <a:p>
            <a:r>
              <a:rPr lang="en-US" dirty="0"/>
              <a:t>I drew the butterfly-shaped contours manually in Desmos, an online graphing tool, using trial and error, then converted those into cartesian coordinates and plotted them in Python</a:t>
            </a:r>
          </a:p>
          <a:p>
            <a:r>
              <a:rPr lang="en-US" dirty="0"/>
              <a:t>I also made a KML file so I could visualize it in Google Earth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FC22C01-BD91-6B14-FFCA-7CD797DF4A94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 l="7431" r="743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50114-07E1-3FC2-D5C0-3376997161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57200" y="3520439"/>
            <a:ext cx="1828800" cy="1090062"/>
          </a:xfrm>
        </p:spPr>
        <p:txBody>
          <a:bodyPr>
            <a:normAutofit/>
          </a:bodyPr>
          <a:lstStyle/>
          <a:p>
            <a:r>
              <a:rPr lang="en-US" dirty="0"/>
              <a:t>Butterfly-shaped contour made from separate polar segments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ED121-375B-96E7-51BE-FC01C243621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98DCB-59A1-14DB-B51E-64A40BCE1DA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A66DD3-AD75-1C8E-92F7-D6DC3E6A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pic>
        <p:nvPicPr>
          <p:cNvPr id="22" name="Picture Placeholder 21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8DD2737-0221-93B7-A17E-CC389A67D8A9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/>
          <a:srcRect t="5637" b="563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818C3-EBDE-5423-BE7E-BFA5318915C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2600960" y="3520439"/>
            <a:ext cx="1828800" cy="1090061"/>
          </a:xfrm>
        </p:spPr>
        <p:txBody>
          <a:bodyPr>
            <a:normAutofit/>
          </a:bodyPr>
          <a:lstStyle/>
          <a:p>
            <a:r>
              <a:rPr lang="en-US" dirty="0"/>
              <a:t>Example equations used to build the butterfly shape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B8F4C5-C1FA-2272-A7B1-B3447550922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D6EF10-23A0-49F6-74F2-93E1C723CAC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Placeholder 23" descr="Diagram&#10;&#10;AI-generated content may be incorrect.">
            <a:extLst>
              <a:ext uri="{FF2B5EF4-FFF2-40B4-BE49-F238E27FC236}">
                <a16:creationId xmlns:a16="http://schemas.microsoft.com/office/drawing/2014/main" id="{248477DE-3CE1-1E2E-72F2-E7E61F639641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4"/>
          <a:srcRect l="5582" r="5582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FC31B1-4295-8401-F4F5-570C67C6F56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734560" y="3520439"/>
            <a:ext cx="1828800" cy="796491"/>
          </a:xfrm>
        </p:spPr>
        <p:txBody>
          <a:bodyPr>
            <a:normAutofit/>
          </a:bodyPr>
          <a:lstStyle/>
          <a:p>
            <a:r>
              <a:rPr lang="en-US" dirty="0"/>
              <a:t>Butterfly shape in Python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433DC3-B5E5-20FD-DBB9-5192805149A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9DEF9D-837E-AB7B-07AD-1BB1E6EE35C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444849A-72CC-32D8-9C3C-365E75DC77E6}"/>
              </a:ext>
            </a:extLst>
          </p:cNvPr>
          <p:cNvPicPr>
            <a:picLocks noGrp="1" noChangeAspect="1"/>
          </p:cNvPicPr>
          <p:nvPr>
            <p:ph type="pic" sz="quarter" idx="59"/>
          </p:nvPr>
        </p:nvPicPr>
        <p:blipFill>
          <a:blip r:embed="rId5"/>
          <a:srcRect l="9844" t="3603" r="9844"/>
          <a:stretch>
            <a:fillRect/>
          </a:stretch>
        </p:blipFill>
        <p:spPr>
          <a:xfrm>
            <a:off x="6858000" y="1216152"/>
            <a:ext cx="1828800" cy="1956816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287C8F3-B275-9B7A-90C4-B56FF24DC0B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858000" y="3520440"/>
            <a:ext cx="1828800" cy="993808"/>
          </a:xfrm>
        </p:spPr>
        <p:txBody>
          <a:bodyPr>
            <a:normAutofit/>
          </a:bodyPr>
          <a:lstStyle/>
          <a:p>
            <a:r>
              <a:rPr lang="en-US" dirty="0"/>
              <a:t>Butterfly contour plotted in Google Earth using KML export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F227E4E-F9EA-BF2A-79A9-753691D6102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682571-AD92-B812-F6E2-4D6C86DA68F6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3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Diagram&#10;&#10;AI-generated content may be incorrect.">
            <a:extLst>
              <a:ext uri="{FF2B5EF4-FFF2-40B4-BE49-F238E27FC236}">
                <a16:creationId xmlns:a16="http://schemas.microsoft.com/office/drawing/2014/main" id="{7F5953DE-8B03-39E2-C5BF-821987330B4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5351" b="5351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98F2020-1399-3834-3A1C-AF8592A40F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004" b="6004"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03B091-B6DF-49D4-1239-A748E8973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Optimizing with a Fourier Fit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48E82D-0B00-7880-99C2-F9DF4FD160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31882" y="4000499"/>
            <a:ext cx="1209124" cy="561875"/>
          </a:xfrm>
        </p:spPr>
        <p:txBody>
          <a:bodyPr wrap="square">
            <a:normAutofit/>
          </a:bodyPr>
          <a:lstStyle/>
          <a:p>
            <a:r>
              <a:rPr lang="en-US"/>
              <a:t>These are the contours detected by Python from the Tunguska damage map. 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4DC4F6C-259B-784D-5551-018DAEF475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Manually recreating the shapes was time-consuming and inefficient, so I used the Fast Fourier Transform to automate the fitting process</a:t>
            </a:r>
          </a:p>
          <a:p>
            <a:r>
              <a:rPr lang="en-US" dirty="0"/>
              <a:t>I converted each contour to a mathematical function</a:t>
            </a:r>
          </a:p>
          <a:p>
            <a:r>
              <a:rPr lang="en-US" dirty="0"/>
              <a:t>I did some manual cleanup to remove noise and unnecessary features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82AE3871-86E2-8A9A-F12E-567DAC2AA4BA}"/>
              </a:ext>
            </a:extLst>
          </p:cNvPr>
          <p:cNvSpPr txBox="1">
            <a:spLocks/>
          </p:cNvSpPr>
          <p:nvPr/>
        </p:nvSpPr>
        <p:spPr>
          <a:xfrm>
            <a:off x="4984282" y="1447597"/>
            <a:ext cx="1209124" cy="561875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map shows observed treefall directions and blast extent from the 1908 airburst. It was originally published by K.P. </a:t>
            </a:r>
            <a:r>
              <a:rPr lang="en-US" dirty="0" err="1"/>
              <a:t>Florenskii</a:t>
            </a:r>
            <a:r>
              <a:rPr lang="en-US" dirty="0"/>
              <a:t> (1963) and reproduced in later works, including Vasilyev et al. (2013). </a:t>
            </a:r>
          </a:p>
        </p:txBody>
      </p:sp>
    </p:spTree>
    <p:extLst>
      <p:ext uri="{BB962C8B-B14F-4D97-AF65-F5344CB8AC3E}">
        <p14:creationId xmlns:p14="http://schemas.microsoft.com/office/powerpoint/2010/main" val="288246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Diagram&#10;&#10;AI-generated content may be incorrect.">
            <a:extLst>
              <a:ext uri="{FF2B5EF4-FFF2-40B4-BE49-F238E27FC236}">
                <a16:creationId xmlns:a16="http://schemas.microsoft.com/office/drawing/2014/main" id="{E4D22EA8-E45A-E555-9F2D-73A4D4BC73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725" r="137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9AAA-0CA4-A36F-DD89-C79F80A0DC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3520439"/>
            <a:ext cx="2496312" cy="863867"/>
          </a:xfrm>
        </p:spPr>
        <p:txBody>
          <a:bodyPr>
            <a:normAutofit/>
          </a:bodyPr>
          <a:lstStyle/>
          <a:p>
            <a:r>
              <a:rPr lang="en-US" b="0" dirty="0"/>
              <a:t>The main line is the longest contour that was detected.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B2C67-9FD9-B0FE-0627-AC8E767E73D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473F91-7F17-0F59-7B62-6BA2064C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and Fourier Fit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981E7-440B-1663-DBE6-67BA0B82C4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Placeholder 17" descr="Rectangle&#10;&#10;AI-generated content may be incorrect.">
            <a:extLst>
              <a:ext uri="{FF2B5EF4-FFF2-40B4-BE49-F238E27FC236}">
                <a16:creationId xmlns:a16="http://schemas.microsoft.com/office/drawing/2014/main" id="{AB4F9230-1E3B-AEE4-A4E3-409DE49014B5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 l="7358" r="735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E90B10-1D24-AF4F-ABCF-B251670BC52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335992" y="3520440"/>
            <a:ext cx="2496312" cy="863866"/>
          </a:xfrm>
        </p:spPr>
        <p:txBody>
          <a:bodyPr>
            <a:normAutofit/>
          </a:bodyPr>
          <a:lstStyle/>
          <a:p>
            <a:r>
              <a:rPr lang="en-US" b="0" dirty="0"/>
              <a:t>Contour edited manually to match the line in the Tunguska map.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27DC1E-A17C-66B1-BD79-4C76D2FA7F4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8F1588-0953-DF1A-2003-4B1164270BF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Placeholder 19" descr="Chart, radar chart&#10;&#10;AI-generated content may be incorrect.">
            <a:extLst>
              <a:ext uri="{FF2B5EF4-FFF2-40B4-BE49-F238E27FC236}">
                <a16:creationId xmlns:a16="http://schemas.microsoft.com/office/drawing/2014/main" id="{290E4C18-4E9D-9EE9-B242-13EF59D04508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 l="8127" r="8127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539D89-1058-CAC7-305D-19AA4264E7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Fourier Fit using 20 terms.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FBE0A1-2576-5A49-A11F-63B3787A77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BC76E3-3FAB-301D-777B-15C1CDC66A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68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1AB4069-7FB0-2A48-C3E4-B4EB1EDEC75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6911" t="16804" b="16804"/>
          <a:stretch>
            <a:fillRect/>
          </a:stretch>
        </p:blipFill>
        <p:spPr>
          <a:xfrm>
            <a:off x="5637007" y="2571750"/>
            <a:ext cx="3506993" cy="2571750"/>
          </a:xfrm>
        </p:spPr>
      </p:pic>
      <p:pic>
        <p:nvPicPr>
          <p:cNvPr id="7" name="Picture Placeholder 6" descr="Diagram, schematic&#10;&#10;AI-generated content may be incorrect.">
            <a:extLst>
              <a:ext uri="{FF2B5EF4-FFF2-40B4-BE49-F238E27FC236}">
                <a16:creationId xmlns:a16="http://schemas.microsoft.com/office/drawing/2014/main" id="{D5FA6E1F-B31A-C45C-9EEE-39CF3CAC44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7042" b="2704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B7EA4-C677-6DE7-0221-20DA24BDDD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060FA9-A00A-E9ED-711F-18D03A951B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47347" y="2399515"/>
            <a:ext cx="3161899" cy="488063"/>
          </a:xfrm>
        </p:spPr>
        <p:txBody>
          <a:bodyPr>
            <a:normAutofit/>
          </a:bodyPr>
          <a:lstStyle/>
          <a:p>
            <a:r>
              <a:rPr lang="en-US" dirty="0"/>
              <a:t>Contours from 3D simulations showing blast patterns for asteroid airbursts at various entry angles. Adapted from </a:t>
            </a:r>
            <a:r>
              <a:rPr lang="en-US" dirty="0" err="1"/>
              <a:t>Boslough</a:t>
            </a:r>
            <a:r>
              <a:rPr lang="en-US" dirty="0"/>
              <a:t> et al. (2025), these patterns help in understanding how entry angle affects the shape of the damaged region.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7CBD-0C0E-FE9E-2462-8C6ED7E91A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I am creating a Fourier fit for each impact angle, and I’ll interpolate between them so the user can input any angle and get a predicted shape instantly</a:t>
            </a:r>
          </a:p>
          <a:p>
            <a:r>
              <a:rPr lang="en-US" dirty="0"/>
              <a:t>I plan to repeat this process for the other parameters too</a:t>
            </a:r>
          </a:p>
          <a:p>
            <a:r>
              <a:rPr lang="en-US" dirty="0"/>
              <a:t>I made a table of the Fourier Fit corresponding to the damage pattern for each angle</a:t>
            </a:r>
          </a:p>
          <a:p>
            <a:r>
              <a:rPr lang="en-US" dirty="0"/>
              <a:t>I did not find any pattern yet, so I’ll need to try different functions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683B5D9-7DD7-E388-0A47-AB958B1D3CB1}"/>
              </a:ext>
            </a:extLst>
          </p:cNvPr>
          <p:cNvSpPr txBox="1">
            <a:spLocks/>
          </p:cNvSpPr>
          <p:nvPr/>
        </p:nvSpPr>
        <p:spPr>
          <a:xfrm>
            <a:off x="5809553" y="4339858"/>
            <a:ext cx="3161899" cy="488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Table showing the equation for the Fourier Fit of each angle.</a:t>
            </a:r>
          </a:p>
        </p:txBody>
      </p:sp>
    </p:spTree>
    <p:extLst>
      <p:ext uri="{BB962C8B-B14F-4D97-AF65-F5344CB8AC3E}">
        <p14:creationId xmlns:p14="http://schemas.microsoft.com/office/powerpoint/2010/main" val="353224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4B2B1A-2197-D722-C49F-5939BB751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8625" y="393305"/>
            <a:ext cx="4523368" cy="6675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GUI</a:t>
            </a:r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9535E12-CA0B-D666-BD3C-A9FDD9D94C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71609" y="4420821"/>
            <a:ext cx="1505254" cy="42518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6ACA946-BEE7-3CDC-552F-FBDC67315C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143000"/>
            <a:ext cx="4525963" cy="3195638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</a:pPr>
            <a:r>
              <a:rPr lang="en-US" dirty="0"/>
              <a:t>Made a mockup web-based GUI with four inputs: mass, speed, height of burst, and impact angle.</a:t>
            </a:r>
          </a:p>
          <a:p>
            <a:pPr lvl="0" fontAlgn="base">
              <a:lnSpc>
                <a:spcPct val="90000"/>
              </a:lnSpc>
            </a:pPr>
            <a:r>
              <a:rPr lang="en-US" dirty="0"/>
              <a:t>Shows a placeholder image after the user inputs those values that visualizes the inputs </a:t>
            </a:r>
          </a:p>
          <a:p>
            <a:pPr lvl="0" fontAlgn="base">
              <a:lnSpc>
                <a:spcPct val="90000"/>
              </a:lnSpc>
            </a:pPr>
            <a:r>
              <a:rPr lang="en-US" dirty="0"/>
              <a:t>Ellipse shows impact damage shape: shading = mass, size = kinetic energy, elongation = burst height, orientation = entry angle.</a:t>
            </a:r>
          </a:p>
          <a:p>
            <a:pPr>
              <a:lnSpc>
                <a:spcPct val="90000"/>
              </a:lnSpc>
            </a:pPr>
            <a:r>
              <a:rPr lang="en-US" dirty="0"/>
              <a:t>Here is the app: </a:t>
            </a:r>
            <a:r>
              <a:rPr lang="en-US" u="sng" dirty="0">
                <a:hlinkClick r:id="rId2"/>
              </a:rPr>
              <a:t>https://web-production-7fe93.up.railway.app/</a:t>
            </a:r>
            <a:r>
              <a:rPr lang="en-US" u="sng" dirty="0"/>
              <a:t> 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99683A5-B34E-8FFC-3ABF-6176C2F100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3044" t="44477" r="33066" b="5058"/>
          <a:stretch>
            <a:fillRect/>
          </a:stretch>
        </p:blipFill>
        <p:spPr>
          <a:xfrm>
            <a:off x="5460423" y="2873087"/>
            <a:ext cx="3226377" cy="1935546"/>
          </a:xfrm>
        </p:spPr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A63F4D6-8FAE-FB94-6D51-C3E06BBFE1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4701" t="19552" r="6758" b="15312"/>
          <a:stretch>
            <a:fillRect/>
          </a:stretch>
        </p:blipFill>
        <p:spPr>
          <a:xfrm>
            <a:off x="5788791" y="124692"/>
            <a:ext cx="2994452" cy="2753590"/>
          </a:xfrm>
        </p:spPr>
      </p:pic>
    </p:spTree>
    <p:extLst>
      <p:ext uri="{BB962C8B-B14F-4D97-AF65-F5344CB8AC3E}">
        <p14:creationId xmlns:p14="http://schemas.microsoft.com/office/powerpoint/2010/main" val="3672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theme/theme1.xml><?xml version="1.0" encoding="utf-8"?>
<a:theme xmlns:a="http://schemas.openxmlformats.org/drawingml/2006/main" name="M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" id="{C37C5C8C-7EB2-48F7-90C1-70E7510BEFCE}" vid="{12A5EBE1-3D57-4A30-901B-66564DD5272F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" id="{C37C5C8C-7EB2-48F7-90C1-70E7510BEFCE}" vid="{A1FE0CB0-0395-46CC-8C1C-AC40C7A325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710</TotalTime>
  <Words>704</Words>
  <Application>Microsoft Office PowerPoint</Application>
  <PresentationFormat>On-screen Show (16:9)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Acumin Pro</vt:lpstr>
      <vt:lpstr>Arial</vt:lpstr>
      <vt:lpstr>Calibri</vt:lpstr>
      <vt:lpstr>System Font Regular</vt:lpstr>
      <vt:lpstr>Wingdings</vt:lpstr>
      <vt:lpstr>Main</vt:lpstr>
      <vt:lpstr>Custom Design</vt:lpstr>
      <vt:lpstr>Building a Tool to Predict Damage Patterns from Meteoroid Airbursts</vt:lpstr>
      <vt:lpstr>PowerPoint Presentation</vt:lpstr>
      <vt:lpstr>PowerPoint Presentation</vt:lpstr>
      <vt:lpstr>PowerPoint Presentation</vt:lpstr>
      <vt:lpstr>Graphs</vt:lpstr>
      <vt:lpstr>PowerPoint Presentation</vt:lpstr>
      <vt:lpstr>Contour and Fourier Fit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Nath, Anika</dc:creator>
  <cp:lastModifiedBy>Anika Nath</cp:lastModifiedBy>
  <cp:revision>26</cp:revision>
  <dcterms:created xsi:type="dcterms:W3CDTF">2025-07-30T15:16:34Z</dcterms:created>
  <dcterms:modified xsi:type="dcterms:W3CDTF">2025-12-12T03:39:17Z</dcterms:modified>
</cp:coreProperties>
</file>